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2" r:id="rId2"/>
    <p:sldId id="256" r:id="rId3"/>
    <p:sldId id="257" r:id="rId4"/>
    <p:sldId id="296" r:id="rId5"/>
    <p:sldId id="270" r:id="rId6"/>
    <p:sldId id="265" r:id="rId7"/>
    <p:sldId id="299" r:id="rId8"/>
    <p:sldId id="298" r:id="rId9"/>
    <p:sldId id="292" r:id="rId10"/>
    <p:sldId id="273" r:id="rId1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1C1E"/>
    <a:srgbClr val="008F2D"/>
    <a:srgbClr val="6B6966"/>
    <a:srgbClr val="7DC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 autoAdjust="0"/>
    <p:restoredTop sz="74799" autoAdjust="0"/>
  </p:normalViewPr>
  <p:slideViewPr>
    <p:cSldViewPr snapToGrid="0">
      <p:cViewPr varScale="1">
        <p:scale>
          <a:sx n="84" d="100"/>
          <a:sy n="84" d="100"/>
        </p:scale>
        <p:origin x="1782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4BC57-ED76-44A1-A071-F507EA412F45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62EF4-FEA3-4DE7-8EEA-93AFAC26F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6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1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склад, с помощью которого осуществляются поставки продукции и товаров клиентам, находящимся в зоне его обслуживания. Сам по себе РЦ отличается от обыкновенного склада тем, что не занимается долгосрочным хранением товара, а формирует «оперативный запас», достаточный для бесперебойной работы сети в течение срока, равного интервалу исполнения заказов производителем.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0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мимо выше</a:t>
            </a:r>
            <a:r>
              <a:rPr lang="ru-RU" baseline="0" dirty="0" smtClean="0"/>
              <a:t> перечисленного за первое полугодие 2021 ежесуточно:</a:t>
            </a:r>
          </a:p>
          <a:p>
            <a:r>
              <a:rPr lang="ru-RU" dirty="0" smtClean="0"/>
              <a:t>2100</a:t>
            </a:r>
            <a:r>
              <a:rPr lang="ru-RU" baseline="0" dirty="0" smtClean="0"/>
              <a:t> паллет на приемке</a:t>
            </a:r>
          </a:p>
          <a:p>
            <a:r>
              <a:rPr lang="ru-RU" baseline="0" dirty="0" smtClean="0"/>
              <a:t>135 тысяч упаковок</a:t>
            </a:r>
          </a:p>
          <a:p>
            <a:r>
              <a:rPr lang="ru-RU" baseline="0" dirty="0" smtClean="0"/>
              <a:t>2300 паллет на отгрузке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0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18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6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5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62EF4-FEA3-4DE7-8EEA-93AFAC26F8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2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4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5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2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4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2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2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0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2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E282A-FEBE-4435-B522-28067A7694A6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A8BF7-87B0-4120-9EDF-F765C2208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0337" y="-242455"/>
            <a:ext cx="12746182" cy="7342909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158563" y="-242455"/>
            <a:ext cx="6100354" cy="8869680"/>
          </a:xfrm>
          <a:prstGeom prst="line">
            <a:avLst/>
          </a:prstGeom>
          <a:ln>
            <a:solidFill>
              <a:srgbClr val="FE1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730" y="795767"/>
            <a:ext cx="1201067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rPr>
              <a:t>Департамент управления </a:t>
            </a:r>
            <a:endParaRPr kumimoji="0" lang="en-US" sz="11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rPr>
              <a:t>цеп   чек </a:t>
            </a:r>
            <a:r>
              <a:rPr lang="ru-RU" sz="11500" dirty="0">
                <a:solidFill>
                  <a:prstClr val="white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</a:t>
            </a:r>
            <a:r>
              <a:rPr kumimoji="0" lang="ru-RU" sz="1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rPr>
              <a:t>оставок</a:t>
            </a:r>
            <a:endParaRPr kumimoji="0" lang="ru-RU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4279218" y="2157411"/>
            <a:ext cx="1704847" cy="248965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199034" y="6359848"/>
            <a:ext cx="856873" cy="1282126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2325834" y="4302448"/>
            <a:ext cx="2155205" cy="2057400"/>
            <a:chOff x="1262996" y="2063769"/>
            <a:chExt cx="2728962" cy="2730459"/>
          </a:xfrm>
        </p:grpSpPr>
        <p:sp>
          <p:nvSpPr>
            <p:cNvPr id="5" name="Овал 4"/>
            <p:cNvSpPr/>
            <p:nvPr/>
          </p:nvSpPr>
          <p:spPr>
            <a:xfrm>
              <a:off x="1895114" y="2711544"/>
              <a:ext cx="1434911" cy="1434911"/>
            </a:xfrm>
            <a:prstGeom prst="ellipse">
              <a:avLst/>
            </a:prstGeom>
            <a:solidFill>
              <a:srgbClr val="FE1C1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262996" y="2063769"/>
              <a:ext cx="2728962" cy="2730459"/>
              <a:chOff x="1262996" y="2063769"/>
              <a:chExt cx="2728962" cy="2730459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262996" y="2063769"/>
                <a:ext cx="2728962" cy="2730459"/>
              </a:xfrm>
              <a:prstGeom prst="ellipse">
                <a:avLst/>
              </a:prstGeom>
              <a:solidFill>
                <a:srgbClr val="FE1C1E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Овал 6"/>
              <p:cNvSpPr/>
              <p:nvPr/>
            </p:nvSpPr>
            <p:spPr>
              <a:xfrm>
                <a:off x="2127154" y="2943583"/>
                <a:ext cx="970832" cy="97083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910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023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03472" y="-508000"/>
            <a:ext cx="6850535" cy="8040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10800000">
            <a:off x="4087092" y="-1343892"/>
            <a:ext cx="4156363" cy="98782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81654" y="2566910"/>
            <a:ext cx="8582179" cy="8582179"/>
            <a:chOff x="8388034" y="3363130"/>
            <a:chExt cx="9110256" cy="9110256"/>
          </a:xfrm>
        </p:grpSpPr>
        <p:sp>
          <p:nvSpPr>
            <p:cNvPr id="7" name="Овал 6"/>
            <p:cNvSpPr/>
            <p:nvPr/>
          </p:nvSpPr>
          <p:spPr>
            <a:xfrm>
              <a:off x="8388034" y="3363130"/>
              <a:ext cx="9110256" cy="9110256"/>
            </a:xfrm>
            <a:prstGeom prst="ellipse">
              <a:avLst/>
            </a:prstGeom>
            <a:noFill/>
            <a:ln w="38100" cmpd="sng">
              <a:solidFill>
                <a:srgbClr val="7DC90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9069505" y="4008384"/>
              <a:ext cx="7747314" cy="7819748"/>
            </a:xfrm>
            <a:prstGeom prst="ellipse">
              <a:avLst/>
            </a:prstGeom>
            <a:noFill/>
            <a:ln w="38100" cmpd="sng">
              <a:solidFill>
                <a:srgbClr val="008F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26323" y="428017"/>
            <a:ext cx="6634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Georgia" panose="02040502050405020303" pitchFamily="18" charset="0"/>
              </a:rPr>
              <a:t>Проекты РЦ</a:t>
            </a:r>
            <a:endParaRPr lang="ru-RU" sz="40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5273" y="1625483"/>
            <a:ext cx="69887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YARD</a:t>
            </a:r>
            <a:endParaRPr lang="ru-RU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Комфортный РЦ</a:t>
            </a:r>
          </a:p>
          <a:p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err="1" smtClean="0">
                <a:latin typeface="Georgia" panose="02040502050405020303" pitchFamily="18" charset="0"/>
              </a:rPr>
              <a:t>Референс</a:t>
            </a:r>
            <a:r>
              <a:rPr lang="ru-RU" sz="2000" dirty="0" smtClean="0">
                <a:latin typeface="Georgia" panose="02040502050405020303" pitchFamily="18" charset="0"/>
              </a:rPr>
              <a:t> визиты розницы</a:t>
            </a:r>
          </a:p>
          <a:p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Проект наставничество</a:t>
            </a:r>
          </a:p>
          <a:p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Качество комплектации</a:t>
            </a:r>
          </a:p>
          <a:p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WRS </a:t>
            </a:r>
            <a:r>
              <a:rPr lang="ru-RU" sz="2000" dirty="0" smtClean="0">
                <a:latin typeface="Georgia" panose="02040502050405020303" pitchFamily="18" charset="0"/>
              </a:rPr>
              <a:t>аудиты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Х</a:t>
            </a:r>
            <a:r>
              <a:rPr lang="en-US" sz="2000" dirty="0" smtClean="0">
                <a:latin typeface="Georgia" panose="02040502050405020303" pitchFamily="18" charset="0"/>
              </a:rPr>
              <a:t>-</a:t>
            </a:r>
            <a:r>
              <a:rPr lang="ru-RU" sz="2000" dirty="0" smtClean="0">
                <a:latin typeface="Georgia" panose="02040502050405020303" pitchFamily="18" charset="0"/>
              </a:rPr>
              <a:t>Аудиты</a:t>
            </a:r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МРМ</a:t>
            </a:r>
          </a:p>
          <a:p>
            <a:endParaRPr lang="ru-RU" sz="2000" dirty="0" smtClean="0">
              <a:latin typeface="Georgia" panose="02040502050405020303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805156" y="2015826"/>
            <a:ext cx="1407120" cy="138199"/>
            <a:chOff x="4815191" y="1916349"/>
            <a:chExt cx="1188545" cy="116732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4815191" y="1974715"/>
              <a:ext cx="1060315" cy="0"/>
            </a:xfrm>
            <a:prstGeom prst="line">
              <a:avLst/>
            </a:prstGeom>
            <a:ln w="19050">
              <a:solidFill>
                <a:srgbClr val="6B69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/>
            <p:cNvSpPr/>
            <p:nvPr/>
          </p:nvSpPr>
          <p:spPr>
            <a:xfrm>
              <a:off x="5887004" y="1916349"/>
              <a:ext cx="116732" cy="116732"/>
            </a:xfrm>
            <a:prstGeom prst="ellipse">
              <a:avLst/>
            </a:prstGeom>
            <a:solidFill>
              <a:srgbClr val="6B6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 flipV="1">
            <a:off x="4835987" y="2168837"/>
            <a:ext cx="1146893" cy="112641"/>
            <a:chOff x="4815191" y="1916349"/>
            <a:chExt cx="1188545" cy="116732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4815191" y="1974715"/>
              <a:ext cx="1060315" cy="0"/>
            </a:xfrm>
            <a:prstGeom prst="line">
              <a:avLst/>
            </a:prstGeom>
            <a:ln w="19050">
              <a:solidFill>
                <a:srgbClr val="6B69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/>
            <p:cNvSpPr/>
            <p:nvPr/>
          </p:nvSpPr>
          <p:spPr>
            <a:xfrm>
              <a:off x="5887004" y="1916349"/>
              <a:ext cx="116732" cy="116732"/>
            </a:xfrm>
            <a:prstGeom prst="ellipse">
              <a:avLst/>
            </a:prstGeom>
            <a:solidFill>
              <a:srgbClr val="6B6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>
            <a:off x="4341365" y="-61563"/>
            <a:ext cx="1517779" cy="7176738"/>
          </a:xfrm>
          <a:prstGeom prst="line">
            <a:avLst/>
          </a:prstGeom>
          <a:ln w="34925" cmpd="sng">
            <a:solidFill>
              <a:srgbClr val="92D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98" y="-149469"/>
            <a:ext cx="12890360" cy="85872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87698" y="16905"/>
            <a:ext cx="13241216" cy="72888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Georgia" panose="02040502050405020303" pitchFamily="18" charset="0"/>
              </a:rPr>
              <a:t>Что такое Распределительный Центр</a:t>
            </a:r>
            <a:endParaRPr lang="ru-RU" sz="4800" dirty="0">
              <a:latin typeface="Georgia" panose="02040502050405020303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4563281" y="-1019173"/>
            <a:ext cx="9126561" cy="9126561"/>
            <a:chOff x="8388034" y="3363130"/>
            <a:chExt cx="9110256" cy="9110256"/>
          </a:xfrm>
        </p:grpSpPr>
        <p:sp>
          <p:nvSpPr>
            <p:cNvPr id="7" name="Овал 6"/>
            <p:cNvSpPr/>
            <p:nvPr/>
          </p:nvSpPr>
          <p:spPr>
            <a:xfrm>
              <a:off x="8388034" y="3363130"/>
              <a:ext cx="9110256" cy="9110256"/>
            </a:xfrm>
            <a:prstGeom prst="ellipse">
              <a:avLst/>
            </a:prstGeom>
            <a:noFill/>
            <a:ln w="38100" cmpd="sng">
              <a:solidFill>
                <a:srgbClr val="7DC90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9069505" y="4008384"/>
              <a:ext cx="7747314" cy="7819748"/>
            </a:xfrm>
            <a:prstGeom prst="ellipse">
              <a:avLst/>
            </a:prstGeom>
            <a:noFill/>
            <a:ln w="38100" cmpd="sng">
              <a:solidFill>
                <a:srgbClr val="FE1C1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E1C1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643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854541" y="230805"/>
            <a:ext cx="4503120" cy="450312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6785" y="-1854769"/>
            <a:ext cx="10895798" cy="10895798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93415" y="1287404"/>
            <a:ext cx="45434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ЗАДАЧИ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Распределительного центра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028" name="Picture 4" descr="20195366-9cd0-4b3d-bd38-0591112e3266@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6" y="2094681"/>
            <a:ext cx="1420798" cy="142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e67f4c44-8c2d-4e60-85e7-8dd1ed6d86ce@X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82" y="2169076"/>
            <a:ext cx="1422000" cy="14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af2bf560-89e8-4ada-8dea-9cebcba265ae@X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36" y="5087520"/>
            <a:ext cx="1422000" cy="14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4767" y="3487658"/>
            <a:ext cx="3000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kern="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Снижение издержек на доставку товаров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4836" y="5629879"/>
            <a:ext cx="3000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92D050"/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Обеспечение бесперебойных поставок</a:t>
            </a:r>
            <a:endParaRPr lang="en-US" sz="1600" b="1" kern="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04695" y="3515479"/>
            <a:ext cx="300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  <a:buClr>
                <a:srgbClr val="92D050"/>
              </a:buClr>
              <a:defRPr/>
            </a:pPr>
            <a:r>
              <a:rPr lang="ru-RU" sz="1600" b="1" kern="0" dirty="0">
                <a:solidFill>
                  <a:prstClr val="white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Оптимизация процесса приемки в магазинах</a:t>
            </a:r>
          </a:p>
        </p:txBody>
      </p:sp>
    </p:spTree>
    <p:extLst>
      <p:ext uri="{BB962C8B-B14F-4D97-AF65-F5344CB8AC3E}">
        <p14:creationId xmlns:p14="http://schemas.microsoft.com/office/powerpoint/2010/main" val="24791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8238345" y="314717"/>
            <a:ext cx="7060593" cy="7126607"/>
          </a:xfrm>
          <a:prstGeom prst="ellipse">
            <a:avLst/>
          </a:prstGeom>
          <a:noFill/>
          <a:ln w="38100" cmpd="sng">
            <a:solidFill>
              <a:srgbClr val="008F2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568036"/>
            <a:ext cx="7994077" cy="692728"/>
            <a:chOff x="0" y="568036"/>
            <a:chExt cx="7994077" cy="6927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68036"/>
              <a:ext cx="207818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18655" y="568036"/>
              <a:ext cx="6456218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27274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32075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536876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841677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8289" y="622012"/>
            <a:ext cx="607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РЦ ФОРПОСТ ЭТО</a:t>
            </a:r>
            <a:endParaRPr lang="ru-RU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818" y="1513595"/>
            <a:ext cx="40781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E1C1E"/>
                </a:solidFill>
                <a:latin typeface="Bahnschrift SemiBold" panose="020B0502040204020203" pitchFamily="34" charset="0"/>
              </a:rPr>
              <a:t>1 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БАНАНОВЫЙ КОМПЛЕКС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818" y="5042118"/>
            <a:ext cx="4206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E1C1E"/>
                </a:solidFill>
                <a:latin typeface="Bahnschrift SemiBold" panose="020B0502040204020203" pitchFamily="34" charset="0"/>
              </a:rPr>
              <a:t>31000</a:t>
            </a:r>
            <a:endParaRPr lang="ru-RU" sz="1600" dirty="0" smtClean="0">
              <a:solidFill>
                <a:srgbClr val="FE1C1E"/>
              </a:solidFill>
              <a:latin typeface="Bahnschrift SemiBold" panose="020B0502040204020203" pitchFamily="34" charset="0"/>
            </a:endParaRP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КВ МЕТРОВ ТЕРРИТОРИЯ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7818" y="3062413"/>
            <a:ext cx="5611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E1C1E"/>
                </a:solidFill>
                <a:latin typeface="Bahnschrift SemiBold" panose="020B0502040204020203" pitchFamily="34" charset="0"/>
              </a:rPr>
              <a:t>4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ТЕМПЕРАТУРНЫХ РЕЖИМОВ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ХРАНЕНИЯ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48224" y="3493300"/>
            <a:ext cx="355193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E1C1E"/>
                </a:solidFill>
                <a:latin typeface="Bahnschrift SemiBold" panose="020B0502040204020203" pitchFamily="34" charset="0"/>
              </a:rPr>
              <a:t>182 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ОПЕРАТОРОВ СКЛАДА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ВЭШ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67519" y="1514711"/>
            <a:ext cx="29956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E1C1E"/>
                </a:solidFill>
                <a:latin typeface="Bahnschrift SemiBold" panose="020B0502040204020203" pitchFamily="34" charset="0"/>
              </a:rPr>
              <a:t>19500 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ЯЧЕЕК ХРАНЕНИЯ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3463" y="3493300"/>
            <a:ext cx="25253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E1C1E"/>
                </a:solidFill>
                <a:latin typeface="Bahnschrift SemiBold" panose="020B0502040204020203" pitchFamily="34" charset="0"/>
              </a:rPr>
              <a:t>5175 </a:t>
            </a:r>
          </a:p>
          <a:p>
            <a:r>
              <a:rPr lang="ru-RU" sz="2800" dirty="0" smtClean="0">
                <a:latin typeface="Franklin Gothic Book" panose="020B0503020102020204" pitchFamily="34" charset="0"/>
              </a:rPr>
              <a:t>ЯЧЕЕК ОТБОРА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861693" y="3314457"/>
            <a:ext cx="253687" cy="267976"/>
            <a:chOff x="2923459" y="5736201"/>
            <a:chExt cx="563580" cy="595325"/>
          </a:xfrm>
        </p:grpSpPr>
        <p:sp>
          <p:nvSpPr>
            <p:cNvPr id="11" name="Овал 10"/>
            <p:cNvSpPr/>
            <p:nvPr/>
          </p:nvSpPr>
          <p:spPr>
            <a:xfrm>
              <a:off x="2923459" y="5736201"/>
              <a:ext cx="563580" cy="595325"/>
            </a:xfrm>
            <a:prstGeom prst="ellipse">
              <a:avLst/>
            </a:prstGeom>
            <a:solidFill>
              <a:srgbClr val="FE1C1E">
                <a:alpha val="53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Овал 3"/>
            <p:cNvSpPr/>
            <p:nvPr/>
          </p:nvSpPr>
          <p:spPr>
            <a:xfrm>
              <a:off x="3052258" y="5869013"/>
              <a:ext cx="305977" cy="32970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1988537" y="-471552"/>
            <a:ext cx="8193577" cy="8193577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209331" y="1534761"/>
            <a:ext cx="3558350" cy="3559392"/>
            <a:chOff x="3186694" y="369543"/>
            <a:chExt cx="5717897" cy="5717897"/>
          </a:xfrm>
        </p:grpSpPr>
        <p:sp>
          <p:nvSpPr>
            <p:cNvPr id="12" name="Овал 11"/>
            <p:cNvSpPr/>
            <p:nvPr/>
          </p:nvSpPr>
          <p:spPr>
            <a:xfrm>
              <a:off x="3186694" y="369543"/>
              <a:ext cx="5717897" cy="5717897"/>
            </a:xfrm>
            <a:prstGeom prst="ellipse">
              <a:avLst/>
            </a:prstGeom>
            <a:solidFill>
              <a:srgbClr val="FE1C1E">
                <a:alpha val="71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3794083" y="976932"/>
              <a:ext cx="4503120" cy="4503120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0000"/>
                </a:gs>
              </a:gsLst>
              <a:path path="rect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3779" y="2392802"/>
              <a:ext cx="4543425" cy="1334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ПЕРСОНАЛ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190122" y="1912861"/>
            <a:ext cx="253687" cy="267976"/>
            <a:chOff x="2923459" y="5736201"/>
            <a:chExt cx="563580" cy="595325"/>
          </a:xfrm>
        </p:grpSpPr>
        <p:sp>
          <p:nvSpPr>
            <p:cNvPr id="16" name="Овал 15"/>
            <p:cNvSpPr/>
            <p:nvPr/>
          </p:nvSpPr>
          <p:spPr>
            <a:xfrm>
              <a:off x="2923459" y="5736201"/>
              <a:ext cx="563580" cy="595325"/>
            </a:xfrm>
            <a:prstGeom prst="ellipse">
              <a:avLst/>
            </a:prstGeom>
            <a:solidFill>
              <a:srgbClr val="FE1C1E">
                <a:alpha val="53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3052258" y="5869013"/>
              <a:ext cx="305977" cy="32970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989471" y="4716054"/>
            <a:ext cx="253687" cy="267976"/>
            <a:chOff x="2923459" y="5736201"/>
            <a:chExt cx="563580" cy="595325"/>
          </a:xfrm>
        </p:grpSpPr>
        <p:sp>
          <p:nvSpPr>
            <p:cNvPr id="19" name="Овал 18"/>
            <p:cNvSpPr/>
            <p:nvPr/>
          </p:nvSpPr>
          <p:spPr>
            <a:xfrm>
              <a:off x="2923459" y="5736201"/>
              <a:ext cx="563580" cy="595325"/>
            </a:xfrm>
            <a:prstGeom prst="ellipse">
              <a:avLst/>
            </a:prstGeom>
            <a:solidFill>
              <a:srgbClr val="FE1C1E">
                <a:alpha val="53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3052258" y="5869013"/>
              <a:ext cx="305977" cy="32970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734788" y="1853215"/>
            <a:ext cx="253687" cy="267976"/>
            <a:chOff x="2923459" y="5736201"/>
            <a:chExt cx="563580" cy="595325"/>
          </a:xfrm>
        </p:grpSpPr>
        <p:sp>
          <p:nvSpPr>
            <p:cNvPr id="22" name="Овал 21"/>
            <p:cNvSpPr/>
            <p:nvPr/>
          </p:nvSpPr>
          <p:spPr>
            <a:xfrm>
              <a:off x="2923459" y="5736201"/>
              <a:ext cx="563580" cy="595325"/>
            </a:xfrm>
            <a:prstGeom prst="ellipse">
              <a:avLst/>
            </a:prstGeom>
            <a:solidFill>
              <a:srgbClr val="FE1C1E">
                <a:alpha val="53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3052258" y="5869013"/>
              <a:ext cx="305977" cy="32970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080352" y="3314457"/>
            <a:ext cx="253687" cy="267976"/>
            <a:chOff x="2923459" y="5736201"/>
            <a:chExt cx="563580" cy="595325"/>
          </a:xfrm>
        </p:grpSpPr>
        <p:sp>
          <p:nvSpPr>
            <p:cNvPr id="25" name="Овал 24"/>
            <p:cNvSpPr/>
            <p:nvPr/>
          </p:nvSpPr>
          <p:spPr>
            <a:xfrm>
              <a:off x="2923459" y="5736201"/>
              <a:ext cx="563580" cy="595325"/>
            </a:xfrm>
            <a:prstGeom prst="ellipse">
              <a:avLst/>
            </a:prstGeom>
            <a:solidFill>
              <a:srgbClr val="FE1C1E">
                <a:alpha val="53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52258" y="5869013"/>
              <a:ext cx="305977" cy="32970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9887332" y="4775837"/>
            <a:ext cx="253687" cy="267976"/>
            <a:chOff x="2923459" y="5736201"/>
            <a:chExt cx="563580" cy="595325"/>
          </a:xfrm>
        </p:grpSpPr>
        <p:sp>
          <p:nvSpPr>
            <p:cNvPr id="28" name="Овал 27"/>
            <p:cNvSpPr/>
            <p:nvPr/>
          </p:nvSpPr>
          <p:spPr>
            <a:xfrm>
              <a:off x="2923459" y="5736201"/>
              <a:ext cx="563580" cy="595325"/>
            </a:xfrm>
            <a:prstGeom prst="ellipse">
              <a:avLst/>
            </a:prstGeom>
            <a:solidFill>
              <a:srgbClr val="FE1C1E">
                <a:alpha val="53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52258" y="5869013"/>
              <a:ext cx="305977" cy="32970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0244" y="1054244"/>
            <a:ext cx="269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Группа управления товарными запасами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244" y="3051074"/>
            <a:ext cx="198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Группа Безопасности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244" y="5136533"/>
            <a:ext cx="230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Группа Документооборота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33854" y="1269326"/>
            <a:ext cx="269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Отдел персонала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56382" y="5469273"/>
            <a:ext cx="269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Группа контроля качества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92016" y="3263779"/>
            <a:ext cx="269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Эксплуатация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78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357" y="-13856"/>
            <a:ext cx="10620260" cy="68718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5983" y="-13855"/>
            <a:ext cx="7866807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Инфраструктура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-3486150" y="-449944"/>
            <a:ext cx="7811343" cy="7953829"/>
          </a:xfrm>
          <a:prstGeom prst="ellipse">
            <a:avLst/>
          </a:prstGeom>
          <a:noFill/>
          <a:ln w="50800">
            <a:solidFill>
              <a:srgbClr val="008F2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325193" y="1087052"/>
            <a:ext cx="786680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Стеллажная система </a:t>
            </a:r>
          </a:p>
          <a:p>
            <a:endParaRPr lang="ru-RU" sz="2000" b="1" dirty="0">
              <a:latin typeface="Franklin Gothic Book" panose="020B0503020102020204" pitchFamily="34" charset="0"/>
            </a:endParaRPr>
          </a:p>
          <a:p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Экспедиции </a:t>
            </a:r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– Зона отгрузки и приемки</a:t>
            </a:r>
            <a:endParaRPr lang="ru-RU" sz="2000" b="1" dirty="0">
              <a:solidFill>
                <a:srgbClr val="FE1C1E"/>
              </a:solidFill>
              <a:latin typeface="Georgia" panose="02040502050405020303" pitchFamily="18" charset="0"/>
            </a:endParaRPr>
          </a:p>
          <a:p>
            <a:endParaRPr lang="ru-RU" sz="2000" dirty="0">
              <a:latin typeface="Franklin Gothic Book" panose="020B0503020102020204" pitchFamily="34" charset="0"/>
            </a:endParaRPr>
          </a:p>
          <a:p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Физическое разделение складов</a:t>
            </a:r>
            <a:endParaRPr lang="ru-RU" sz="2000" b="1" dirty="0">
              <a:solidFill>
                <a:srgbClr val="FE1C1E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Franklin Gothic Book" panose="020B0503020102020204" pitchFamily="34" charset="0"/>
              </a:rPr>
              <a:t>Коробка заморозки и лог. склада СУХ2</a:t>
            </a:r>
          </a:p>
          <a:p>
            <a:endParaRPr lang="ru-RU" sz="2000" b="1" dirty="0" smtClean="0">
              <a:solidFill>
                <a:srgbClr val="FE1C1E"/>
              </a:solidFill>
              <a:latin typeface="Georgia" panose="02040502050405020303" pitchFamily="18" charset="0"/>
            </a:endParaRPr>
          </a:p>
          <a:p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Кросс-</a:t>
            </a:r>
            <a:r>
              <a:rPr lang="ru-RU" sz="2000" b="1" dirty="0" err="1" smtClean="0">
                <a:solidFill>
                  <a:srgbClr val="FE1C1E"/>
                </a:solidFill>
                <a:latin typeface="Georgia" panose="02040502050405020303" pitchFamily="18" charset="0"/>
              </a:rPr>
              <a:t>докинг</a:t>
            </a:r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 и МФП</a:t>
            </a:r>
          </a:p>
          <a:p>
            <a:r>
              <a:rPr lang="ru-RU" sz="2000" dirty="0" smtClean="0">
                <a:latin typeface="Franklin Gothic Book" panose="020B0503020102020204" pitchFamily="34" charset="0"/>
              </a:rPr>
              <a:t>Межфилиальные перевозки</a:t>
            </a:r>
            <a:endParaRPr lang="ru-RU" sz="2000" dirty="0">
              <a:latin typeface="Franklin Gothic Book" panose="020B0503020102020204" pitchFamily="34" charset="0"/>
            </a:endParaRPr>
          </a:p>
          <a:p>
            <a:r>
              <a:rPr lang="ru-RU" sz="2000" dirty="0"/>
              <a:t>	</a:t>
            </a:r>
          </a:p>
          <a:p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679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278" y="-180454"/>
            <a:ext cx="7866807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Инфраструктура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7618" y="1145109"/>
            <a:ext cx="2144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Экспедиции</a:t>
            </a:r>
            <a:endParaRPr lang="ru-RU" sz="2000" b="1" dirty="0">
              <a:solidFill>
                <a:srgbClr val="FE1C1E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FE1C1E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61" y="1499052"/>
            <a:ext cx="6313667" cy="488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68" y="2211031"/>
            <a:ext cx="5084284" cy="381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31633" y="1145109"/>
            <a:ext cx="3180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E1C1E"/>
                </a:solidFill>
                <a:latin typeface="Georgia" panose="02040502050405020303" pitchFamily="18" charset="0"/>
              </a:rPr>
              <a:t>Кросс-</a:t>
            </a:r>
            <a:r>
              <a:rPr lang="ru-RU" sz="2000" b="1" dirty="0" err="1">
                <a:solidFill>
                  <a:srgbClr val="FE1C1E"/>
                </a:solidFill>
                <a:latin typeface="Georgia" panose="02040502050405020303" pitchFamily="18" charset="0"/>
              </a:rPr>
              <a:t>докинг</a:t>
            </a:r>
            <a:r>
              <a:rPr lang="ru-RU" sz="2000" b="1" dirty="0">
                <a:solidFill>
                  <a:srgbClr val="FE1C1E"/>
                </a:solidFill>
                <a:latin typeface="Georgia" panose="02040502050405020303" pitchFamily="18" charset="0"/>
              </a:rPr>
              <a:t> и МФП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2510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599" y="-181974"/>
            <a:ext cx="6633093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Инфраструктура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30409"/>
            <a:ext cx="1140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1C1E"/>
                </a:solidFill>
                <a:latin typeface="Georgia" panose="02040502050405020303" pitchFamily="18" charset="0"/>
              </a:rPr>
              <a:t>Физическое разделение складов</a:t>
            </a:r>
            <a:endParaRPr lang="ru-RU" sz="2000" b="1" dirty="0">
              <a:solidFill>
                <a:srgbClr val="FE1C1E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FE1C1E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81" y="1660222"/>
            <a:ext cx="10058400" cy="473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95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04" y="131003"/>
            <a:ext cx="3199936" cy="226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6" name="Группа 55"/>
          <p:cNvGrpSpPr/>
          <p:nvPr/>
        </p:nvGrpSpPr>
        <p:grpSpPr>
          <a:xfrm>
            <a:off x="0" y="568036"/>
            <a:ext cx="7994077" cy="692728"/>
            <a:chOff x="0" y="568036"/>
            <a:chExt cx="7994077" cy="692728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0" y="568036"/>
              <a:ext cx="207818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18655" y="568036"/>
              <a:ext cx="6456218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6927274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7232075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7536876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7841677" y="568036"/>
              <a:ext cx="152400" cy="692728"/>
            </a:xfrm>
            <a:prstGeom prst="rect">
              <a:avLst/>
            </a:prstGeom>
            <a:solidFill>
              <a:srgbClr val="7D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6" name="Прямая соединительная линия 65"/>
          <p:cNvCxnSpPr/>
          <p:nvPr/>
        </p:nvCxnSpPr>
        <p:spPr>
          <a:xfrm flipV="1">
            <a:off x="1040331" y="3384644"/>
            <a:ext cx="10742094" cy="8816"/>
          </a:xfrm>
          <a:prstGeom prst="line">
            <a:avLst/>
          </a:prstGeom>
          <a:ln w="38100">
            <a:solidFill>
              <a:srgbClr val="6B6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>
            <a:off x="1040331" y="3316405"/>
            <a:ext cx="136478" cy="136478"/>
          </a:xfrm>
          <a:prstGeom prst="ellipse">
            <a:avLst/>
          </a:prstGeom>
          <a:solidFill>
            <a:srgbClr val="008F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198952" y="3319674"/>
            <a:ext cx="136478" cy="136478"/>
          </a:xfrm>
          <a:prstGeom prst="ellipse">
            <a:avLst/>
          </a:prstGeom>
          <a:solidFill>
            <a:srgbClr val="008F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5289333" y="3316405"/>
            <a:ext cx="136478" cy="136478"/>
          </a:xfrm>
          <a:prstGeom prst="ellipse">
            <a:avLst/>
          </a:prstGeom>
          <a:solidFill>
            <a:srgbClr val="008F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447663" y="3316405"/>
            <a:ext cx="136478" cy="136478"/>
          </a:xfrm>
          <a:prstGeom prst="ellipse">
            <a:avLst/>
          </a:prstGeom>
          <a:solidFill>
            <a:srgbClr val="008F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80552" y="622012"/>
            <a:ext cx="609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ЭТАПЫ ПРИЕМКИ НА Р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Ц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3909" y="3555242"/>
            <a:ext cx="2074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Регистрация водителя на КПП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7530" y="3540931"/>
            <a:ext cx="227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Приоритезация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МЭ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8200" y="3555242"/>
            <a:ext cx="2074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Заведение документов в СДО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8064" y="3555242"/>
            <a:ext cx="143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Приемка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5718" y="3540931"/>
            <a:ext cx="180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Закрытие документов СДО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07172" y="3456152"/>
            <a:ext cx="1757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Выдача документов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064803" y="3317821"/>
            <a:ext cx="136478" cy="136478"/>
          </a:xfrm>
          <a:prstGeom prst="ellipse">
            <a:avLst/>
          </a:prstGeom>
          <a:solidFill>
            <a:srgbClr val="008F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0888533" y="3318822"/>
            <a:ext cx="136478" cy="136478"/>
          </a:xfrm>
          <a:prstGeom prst="ellipse">
            <a:avLst/>
          </a:prstGeom>
          <a:solidFill>
            <a:srgbClr val="008F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6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6595</TotalTime>
  <Words>222</Words>
  <Application>Microsoft Office PowerPoint</Application>
  <PresentationFormat>Широкоэкранный</PresentationFormat>
  <Paragraphs>84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Yu Gothic UI Light</vt:lpstr>
      <vt:lpstr>Arial</vt:lpstr>
      <vt:lpstr>Bahnschrift SemiBold</vt:lpstr>
      <vt:lpstr>Calibri</vt:lpstr>
      <vt:lpstr>Calibri Light</vt:lpstr>
      <vt:lpstr>Franklin Gothic Book</vt:lpstr>
      <vt:lpstr>Franklin Gothic Demi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Инфраструктура</vt:lpstr>
      <vt:lpstr>Инфраструктура</vt:lpstr>
      <vt:lpstr>Инфраструктура</vt:lpstr>
      <vt:lpstr>Презентация PowerPoint</vt:lpstr>
      <vt:lpstr>Презентация PowerPoint</vt:lpstr>
    </vt:vector>
  </TitlesOfParts>
  <Company>X5 RETAIL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Kadyrova, Natali</dc:creator>
  <cp:lastModifiedBy>Andreev, Andrey</cp:lastModifiedBy>
  <cp:revision>106</cp:revision>
  <cp:lastPrinted>2021-07-08T07:59:02Z</cp:lastPrinted>
  <dcterms:created xsi:type="dcterms:W3CDTF">2021-03-12T06:41:21Z</dcterms:created>
  <dcterms:modified xsi:type="dcterms:W3CDTF">2023-06-14T05:48:06Z</dcterms:modified>
</cp:coreProperties>
</file>